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Glacial Indifference" panose="020B0604020202020204" charset="0"/>
      <p:regular r:id="rId37"/>
    </p:embeddedFont>
    <p:embeddedFont>
      <p:font typeface="Glacial Indifference Bold" panose="020B0604020202020204" charset="0"/>
      <p:regular r:id="rId38"/>
    </p:embeddedFont>
    <p:embeddedFont>
      <p:font typeface="Horizon" panose="020B0604020202020204" charset="0"/>
      <p:regular r:id="rId39"/>
    </p:embeddedFont>
    <p:embeddedFont>
      <p:font typeface="Lemon Tuesday"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sv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59995" y="1887243"/>
            <a:ext cx="12568010" cy="6512514"/>
          </a:xfrm>
          <a:custGeom>
            <a:avLst/>
            <a:gdLst/>
            <a:ahLst/>
            <a:cxnLst/>
            <a:rect l="l" t="t" r="r" b="b"/>
            <a:pathLst>
              <a:path w="12568010" h="6512514">
                <a:moveTo>
                  <a:pt x="0" y="0"/>
                </a:moveTo>
                <a:lnTo>
                  <a:pt x="12568010" y="0"/>
                </a:lnTo>
                <a:lnTo>
                  <a:pt x="12568010" y="6512514"/>
                </a:lnTo>
                <a:lnTo>
                  <a:pt x="0" y="6512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7532" y="3359569"/>
            <a:ext cx="960738" cy="1591284"/>
          </a:xfrm>
          <a:custGeom>
            <a:avLst/>
            <a:gdLst/>
            <a:ahLst/>
            <a:cxnLst/>
            <a:rect l="l" t="t" r="r" b="b"/>
            <a:pathLst>
              <a:path w="960738" h="1591284">
                <a:moveTo>
                  <a:pt x="0" y="0"/>
                </a:moveTo>
                <a:lnTo>
                  <a:pt x="960738" y="0"/>
                </a:lnTo>
                <a:lnTo>
                  <a:pt x="960738" y="1591284"/>
                </a:lnTo>
                <a:lnTo>
                  <a:pt x="0" y="15912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211764" y="2889018"/>
            <a:ext cx="3864471" cy="845852"/>
          </a:xfrm>
          <a:prstGeom prst="rect">
            <a:avLst/>
          </a:prstGeom>
        </p:spPr>
        <p:txBody>
          <a:bodyPr lIns="0" tIns="0" rIns="0" bIns="0" rtlCol="0" anchor="t">
            <a:spAutoFit/>
          </a:bodyPr>
          <a:lstStyle/>
          <a:p>
            <a:pPr algn="ctr">
              <a:lnSpc>
                <a:spcPts val="6928"/>
              </a:lnSpc>
            </a:pPr>
            <a:r>
              <a:rPr lang="en-US" sz="4948">
                <a:solidFill>
                  <a:srgbClr val="000000"/>
                </a:solidFill>
                <a:latin typeface="Lemon Tuesday"/>
              </a:rPr>
              <a:t>AOL Database</a:t>
            </a:r>
          </a:p>
        </p:txBody>
      </p:sp>
      <p:sp>
        <p:nvSpPr>
          <p:cNvPr id="6" name="TextBox 6"/>
          <p:cNvSpPr txBox="1"/>
          <p:nvPr/>
        </p:nvSpPr>
        <p:spPr>
          <a:xfrm>
            <a:off x="5996323" y="3688285"/>
            <a:ext cx="5751209" cy="1308050"/>
          </a:xfrm>
          <a:prstGeom prst="rect">
            <a:avLst/>
          </a:prstGeom>
        </p:spPr>
        <p:txBody>
          <a:bodyPr wrap="square" lIns="0" tIns="0" rIns="0" bIns="0" rtlCol="0" anchor="t">
            <a:spAutoFit/>
          </a:bodyPr>
          <a:lstStyle/>
          <a:p>
            <a:pPr algn="ctr">
              <a:lnSpc>
                <a:spcPts val="11199"/>
              </a:lnSpc>
            </a:pPr>
            <a:r>
              <a:rPr lang="en-US" sz="6000" dirty="0">
                <a:solidFill>
                  <a:srgbClr val="000000"/>
                </a:solidFill>
                <a:latin typeface="Horizon"/>
              </a:rPr>
              <a:t>AIR ODO</a:t>
            </a:r>
          </a:p>
        </p:txBody>
      </p:sp>
      <p:sp>
        <p:nvSpPr>
          <p:cNvPr id="7" name="TextBox 7"/>
          <p:cNvSpPr txBox="1"/>
          <p:nvPr/>
        </p:nvSpPr>
        <p:spPr>
          <a:xfrm>
            <a:off x="5996323" y="5257800"/>
            <a:ext cx="6366357" cy="2426424"/>
          </a:xfrm>
          <a:prstGeom prst="rect">
            <a:avLst/>
          </a:prstGeom>
        </p:spPr>
        <p:txBody>
          <a:bodyPr lIns="0" tIns="0" rIns="0" bIns="0" rtlCol="0" anchor="t">
            <a:spAutoFit/>
          </a:bodyPr>
          <a:lstStyle/>
          <a:p>
            <a:pPr algn="ctr">
              <a:lnSpc>
                <a:spcPts val="4825"/>
              </a:lnSpc>
            </a:pPr>
            <a:r>
              <a:rPr lang="en-US" sz="3446" dirty="0">
                <a:solidFill>
                  <a:srgbClr val="000000"/>
                </a:solidFill>
                <a:latin typeface="Glacial Indifference"/>
              </a:rPr>
              <a:t>2602236501 - Clarence Mylordick</a:t>
            </a:r>
          </a:p>
          <a:p>
            <a:pPr algn="ctr">
              <a:lnSpc>
                <a:spcPts val="4825"/>
              </a:lnSpc>
            </a:pPr>
            <a:r>
              <a:rPr lang="en-US" sz="3446" dirty="0">
                <a:solidFill>
                  <a:srgbClr val="000000"/>
                </a:solidFill>
                <a:latin typeface="Glacial Indifference"/>
              </a:rPr>
              <a:t>2602136713 - Kevin Petersen</a:t>
            </a:r>
          </a:p>
          <a:p>
            <a:pPr algn="ctr">
              <a:lnSpc>
                <a:spcPts val="4825"/>
              </a:lnSpc>
            </a:pPr>
            <a:r>
              <a:rPr lang="en-US" sz="3446" dirty="0">
                <a:solidFill>
                  <a:srgbClr val="000000"/>
                </a:solidFill>
                <a:latin typeface="Glacial Indifference"/>
              </a:rPr>
              <a:t>2602054764 - Bryan </a:t>
            </a:r>
            <a:r>
              <a:rPr lang="en-US" sz="3446" dirty="0" err="1">
                <a:solidFill>
                  <a:srgbClr val="000000"/>
                </a:solidFill>
                <a:latin typeface="Glacial Indifference"/>
              </a:rPr>
              <a:t>Mulia</a:t>
            </a:r>
            <a:endParaRPr lang="en-US" sz="3446" dirty="0">
              <a:solidFill>
                <a:srgbClr val="000000"/>
              </a:solidFill>
              <a:latin typeface="Glacial Indifference"/>
            </a:endParaRPr>
          </a:p>
          <a:p>
            <a:pPr algn="ctr">
              <a:lnSpc>
                <a:spcPts val="4825"/>
              </a:lnSpc>
            </a:pPr>
            <a:r>
              <a:rPr lang="en-US" sz="3446" dirty="0">
                <a:solidFill>
                  <a:srgbClr val="000000"/>
                </a:solidFill>
                <a:latin typeface="Glacial Indifference"/>
              </a:rPr>
              <a:t>2602135793 - Filbert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30724" y="0"/>
            <a:ext cx="11826551" cy="10287000"/>
          </a:xfrm>
          <a:custGeom>
            <a:avLst/>
            <a:gdLst/>
            <a:ahLst/>
            <a:cxnLst/>
            <a:rect l="l" t="t" r="r" b="b"/>
            <a:pathLst>
              <a:path w="11826551" h="10287000">
                <a:moveTo>
                  <a:pt x="0" y="0"/>
                </a:moveTo>
                <a:lnTo>
                  <a:pt x="11826552" y="0"/>
                </a:lnTo>
                <a:lnTo>
                  <a:pt x="11826552" y="10287000"/>
                </a:lnTo>
                <a:lnTo>
                  <a:pt x="0" y="10287000"/>
                </a:lnTo>
                <a:lnTo>
                  <a:pt x="0" y="0"/>
                </a:lnTo>
                <a:close/>
              </a:path>
            </a:pathLst>
          </a:custGeom>
          <a:blipFill>
            <a:blip r:embed="rId4"/>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984644" y="0"/>
            <a:ext cx="12318712" cy="10287000"/>
          </a:xfrm>
          <a:custGeom>
            <a:avLst/>
            <a:gdLst/>
            <a:ahLst/>
            <a:cxnLst/>
            <a:rect l="l" t="t" r="r" b="b"/>
            <a:pathLst>
              <a:path w="12318712" h="10287000">
                <a:moveTo>
                  <a:pt x="0" y="0"/>
                </a:moveTo>
                <a:lnTo>
                  <a:pt x="12318712" y="0"/>
                </a:lnTo>
                <a:lnTo>
                  <a:pt x="12318712" y="10287000"/>
                </a:lnTo>
                <a:lnTo>
                  <a:pt x="0" y="10287000"/>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17414" y="3653396"/>
            <a:ext cx="14253172" cy="2980209"/>
          </a:xfrm>
          <a:custGeom>
            <a:avLst/>
            <a:gdLst/>
            <a:ahLst/>
            <a:cxnLst/>
            <a:rect l="l" t="t" r="r" b="b"/>
            <a:pathLst>
              <a:path w="14253172" h="2980209">
                <a:moveTo>
                  <a:pt x="0" y="0"/>
                </a:moveTo>
                <a:lnTo>
                  <a:pt x="14253172" y="0"/>
                </a:lnTo>
                <a:lnTo>
                  <a:pt x="14253172" y="2980208"/>
                </a:lnTo>
                <a:lnTo>
                  <a:pt x="0" y="2980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30557" y="4672284"/>
            <a:ext cx="8026886" cy="809081"/>
          </a:xfrm>
          <a:prstGeom prst="rect">
            <a:avLst/>
          </a:prstGeom>
        </p:spPr>
        <p:txBody>
          <a:bodyPr lIns="0" tIns="0" rIns="0" bIns="0" rtlCol="0" anchor="t">
            <a:spAutoFit/>
          </a:bodyPr>
          <a:lstStyle/>
          <a:p>
            <a:pPr algn="ctr">
              <a:lnSpc>
                <a:spcPts val="6217"/>
              </a:lnSpc>
            </a:pPr>
            <a:r>
              <a:rPr lang="en-US" sz="4441">
                <a:solidFill>
                  <a:srgbClr val="000000"/>
                </a:solidFill>
                <a:latin typeface="Horizon"/>
              </a:rPr>
              <a:t>2NF FORM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1620" y="1028700"/>
            <a:ext cx="15336564" cy="7947128"/>
          </a:xfrm>
          <a:custGeom>
            <a:avLst/>
            <a:gdLst/>
            <a:ahLst/>
            <a:cxnLst/>
            <a:rect l="l" t="t" r="r" b="b"/>
            <a:pathLst>
              <a:path w="15336564" h="7947128">
                <a:moveTo>
                  <a:pt x="0" y="0"/>
                </a:moveTo>
                <a:lnTo>
                  <a:pt x="15336564" y="0"/>
                </a:lnTo>
                <a:lnTo>
                  <a:pt x="15336564" y="7947128"/>
                </a:lnTo>
                <a:lnTo>
                  <a:pt x="0" y="7947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480819" y="1028700"/>
            <a:ext cx="9538165" cy="1109896"/>
          </a:xfrm>
          <a:custGeom>
            <a:avLst/>
            <a:gdLst/>
            <a:ahLst/>
            <a:cxnLst/>
            <a:rect l="l" t="t" r="r" b="b"/>
            <a:pathLst>
              <a:path w="9538165" h="1109896">
                <a:moveTo>
                  <a:pt x="0" y="0"/>
                </a:moveTo>
                <a:lnTo>
                  <a:pt x="9538165" y="0"/>
                </a:lnTo>
                <a:lnTo>
                  <a:pt x="9538165" y="1109896"/>
                </a:lnTo>
                <a:lnTo>
                  <a:pt x="0" y="1109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850299" y="3401002"/>
            <a:ext cx="12799205" cy="3301584"/>
          </a:xfrm>
          <a:prstGeom prst="rect">
            <a:avLst/>
          </a:prstGeom>
        </p:spPr>
        <p:txBody>
          <a:bodyPr lIns="0" tIns="0" rIns="0" bIns="0" rtlCol="0" anchor="t">
            <a:spAutoFit/>
          </a:bodyPr>
          <a:lstStyle/>
          <a:p>
            <a:pPr algn="just">
              <a:lnSpc>
                <a:spcPts val="4397"/>
              </a:lnSpc>
            </a:pPr>
            <a:r>
              <a:rPr lang="en-US" sz="3141">
                <a:solidFill>
                  <a:srgbClr val="000000"/>
                </a:solidFill>
                <a:latin typeface="Glacial Indifference"/>
              </a:rPr>
              <a:t>Pada tahapan ini kita perlu untuk meninjau setiap entitas yang ada di dalam suatu table dimana jika terdapat hubungan antar entitas yang hanya partial dependecies maka dikelompokkan menjadi kelompok kecil untuk entitas yang tidak memiliki hubungan agar terwujudnya fully functional dependecies pada suatu tabel dimana seluruh entitas bergantung pada key yang sama</a:t>
            </a:r>
          </a:p>
        </p:txBody>
      </p:sp>
      <p:sp>
        <p:nvSpPr>
          <p:cNvPr id="6" name="TextBox 6"/>
          <p:cNvSpPr txBox="1"/>
          <p:nvPr/>
        </p:nvSpPr>
        <p:spPr>
          <a:xfrm>
            <a:off x="5895742" y="1200352"/>
            <a:ext cx="6708318" cy="680868"/>
          </a:xfrm>
          <a:prstGeom prst="rect">
            <a:avLst/>
          </a:prstGeom>
        </p:spPr>
        <p:txBody>
          <a:bodyPr lIns="0" tIns="0" rIns="0" bIns="0" rtlCol="0" anchor="t">
            <a:spAutoFit/>
          </a:bodyPr>
          <a:lstStyle/>
          <a:p>
            <a:pPr algn="ctr">
              <a:lnSpc>
                <a:spcPts val="5521"/>
              </a:lnSpc>
            </a:pPr>
            <a:r>
              <a:rPr lang="en-US" sz="3944">
                <a:solidFill>
                  <a:srgbClr val="000000"/>
                </a:solidFill>
                <a:latin typeface="Glacial Indifference Bold"/>
              </a:rPr>
              <a:t>TAHAPAN 2NF</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79527"/>
            <a:ext cx="18288000" cy="9527947"/>
          </a:xfrm>
          <a:custGeom>
            <a:avLst/>
            <a:gdLst/>
            <a:ahLst/>
            <a:cxnLst/>
            <a:rect l="l" t="t" r="r" b="b"/>
            <a:pathLst>
              <a:path w="18288000" h="9527947">
                <a:moveTo>
                  <a:pt x="0" y="0"/>
                </a:moveTo>
                <a:lnTo>
                  <a:pt x="18288000" y="0"/>
                </a:lnTo>
                <a:lnTo>
                  <a:pt x="18288000" y="9527946"/>
                </a:lnTo>
                <a:lnTo>
                  <a:pt x="0" y="9527946"/>
                </a:lnTo>
                <a:lnTo>
                  <a:pt x="0" y="0"/>
                </a:lnTo>
                <a:close/>
              </a:path>
            </a:pathLst>
          </a:custGeom>
          <a:blipFill>
            <a:blip r:embed="rId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3865" y="0"/>
            <a:ext cx="5433646" cy="10287000"/>
          </a:xfrm>
          <a:custGeom>
            <a:avLst/>
            <a:gdLst/>
            <a:ahLst/>
            <a:cxnLst/>
            <a:rect l="l" t="t" r="r" b="b"/>
            <a:pathLst>
              <a:path w="5433646" h="10287000">
                <a:moveTo>
                  <a:pt x="0" y="0"/>
                </a:moveTo>
                <a:lnTo>
                  <a:pt x="5433646" y="0"/>
                </a:lnTo>
                <a:lnTo>
                  <a:pt x="5433646" y="10287000"/>
                </a:lnTo>
                <a:lnTo>
                  <a:pt x="0" y="10287000"/>
                </a:lnTo>
                <a:lnTo>
                  <a:pt x="0" y="0"/>
                </a:lnTo>
                <a:close/>
              </a:path>
            </a:pathLst>
          </a:custGeom>
          <a:blipFill>
            <a:blip r:embed="rId4"/>
            <a:stretch>
              <a:fillRect/>
            </a:stretch>
          </a:blipFill>
        </p:spPr>
      </p:sp>
      <p:sp>
        <p:nvSpPr>
          <p:cNvPr id="4" name="Freeform 4"/>
          <p:cNvSpPr/>
          <p:nvPr/>
        </p:nvSpPr>
        <p:spPr>
          <a:xfrm>
            <a:off x="7792089" y="0"/>
            <a:ext cx="8737992" cy="10287000"/>
          </a:xfrm>
          <a:custGeom>
            <a:avLst/>
            <a:gdLst/>
            <a:ahLst/>
            <a:cxnLst/>
            <a:rect l="l" t="t" r="r" b="b"/>
            <a:pathLst>
              <a:path w="8737992" h="10287000">
                <a:moveTo>
                  <a:pt x="0" y="0"/>
                </a:moveTo>
                <a:lnTo>
                  <a:pt x="8737992" y="0"/>
                </a:lnTo>
                <a:lnTo>
                  <a:pt x="8737992" y="10287000"/>
                </a:lnTo>
                <a:lnTo>
                  <a:pt x="0" y="10287000"/>
                </a:lnTo>
                <a:lnTo>
                  <a:pt x="0" y="0"/>
                </a:lnTo>
                <a:close/>
              </a:path>
            </a:pathLst>
          </a:custGeom>
          <a:blipFill>
            <a:blip r:embed="rId5"/>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68015" y="0"/>
            <a:ext cx="12951969" cy="10287000"/>
          </a:xfrm>
          <a:custGeom>
            <a:avLst/>
            <a:gdLst/>
            <a:ahLst/>
            <a:cxnLst/>
            <a:rect l="l" t="t" r="r" b="b"/>
            <a:pathLst>
              <a:path w="12951969" h="10287000">
                <a:moveTo>
                  <a:pt x="0" y="0"/>
                </a:moveTo>
                <a:lnTo>
                  <a:pt x="12951970" y="0"/>
                </a:lnTo>
                <a:lnTo>
                  <a:pt x="12951970" y="10287000"/>
                </a:lnTo>
                <a:lnTo>
                  <a:pt x="0" y="10287000"/>
                </a:lnTo>
                <a:lnTo>
                  <a:pt x="0" y="0"/>
                </a:lnTo>
                <a:close/>
              </a:path>
            </a:pathLst>
          </a:custGeom>
          <a:blipFill>
            <a:blip r:embed="rId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17414" y="3653396"/>
            <a:ext cx="14253172" cy="2980209"/>
          </a:xfrm>
          <a:custGeom>
            <a:avLst/>
            <a:gdLst/>
            <a:ahLst/>
            <a:cxnLst/>
            <a:rect l="l" t="t" r="r" b="b"/>
            <a:pathLst>
              <a:path w="14253172" h="2980209">
                <a:moveTo>
                  <a:pt x="0" y="0"/>
                </a:moveTo>
                <a:lnTo>
                  <a:pt x="14253172" y="0"/>
                </a:lnTo>
                <a:lnTo>
                  <a:pt x="14253172" y="2980208"/>
                </a:lnTo>
                <a:lnTo>
                  <a:pt x="0" y="2980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30557" y="4672284"/>
            <a:ext cx="8026886" cy="809081"/>
          </a:xfrm>
          <a:prstGeom prst="rect">
            <a:avLst/>
          </a:prstGeom>
        </p:spPr>
        <p:txBody>
          <a:bodyPr lIns="0" tIns="0" rIns="0" bIns="0" rtlCol="0" anchor="t">
            <a:spAutoFit/>
          </a:bodyPr>
          <a:lstStyle/>
          <a:p>
            <a:pPr algn="ctr">
              <a:lnSpc>
                <a:spcPts val="6217"/>
              </a:lnSpc>
            </a:pPr>
            <a:r>
              <a:rPr lang="en-US" sz="4441">
                <a:solidFill>
                  <a:srgbClr val="000000"/>
                </a:solidFill>
                <a:latin typeface="Horizon"/>
              </a:rPr>
              <a:t>3NF FORM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0"/>
            <a:ext cx="16185610" cy="10287000"/>
          </a:xfrm>
          <a:custGeom>
            <a:avLst/>
            <a:gdLst/>
            <a:ahLst/>
            <a:cxnLst/>
            <a:rect l="l" t="t" r="r" b="b"/>
            <a:pathLst>
              <a:path w="16185610" h="10287000">
                <a:moveTo>
                  <a:pt x="0" y="0"/>
                </a:moveTo>
                <a:lnTo>
                  <a:pt x="16185610" y="0"/>
                </a:lnTo>
                <a:lnTo>
                  <a:pt x="16185610" y="10287000"/>
                </a:lnTo>
                <a:lnTo>
                  <a:pt x="0" y="10287000"/>
                </a:lnTo>
                <a:lnTo>
                  <a:pt x="0" y="0"/>
                </a:lnTo>
                <a:close/>
              </a:path>
            </a:pathLst>
          </a:custGeom>
          <a:blipFill>
            <a:blip r:embed="rId4"/>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7005" y="0"/>
            <a:ext cx="10013990" cy="10287000"/>
          </a:xfrm>
          <a:custGeom>
            <a:avLst/>
            <a:gdLst/>
            <a:ahLst/>
            <a:cxnLst/>
            <a:rect l="l" t="t" r="r" b="b"/>
            <a:pathLst>
              <a:path w="10013990" h="10287000">
                <a:moveTo>
                  <a:pt x="0" y="0"/>
                </a:moveTo>
                <a:lnTo>
                  <a:pt x="10013990" y="0"/>
                </a:lnTo>
                <a:lnTo>
                  <a:pt x="10013990" y="10287000"/>
                </a:lnTo>
                <a:lnTo>
                  <a:pt x="0" y="10287000"/>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46924" y="1419859"/>
            <a:ext cx="13994153" cy="7251516"/>
          </a:xfrm>
          <a:custGeom>
            <a:avLst/>
            <a:gdLst/>
            <a:ahLst/>
            <a:cxnLst/>
            <a:rect l="l" t="t" r="r" b="b"/>
            <a:pathLst>
              <a:path w="13994153" h="7251516">
                <a:moveTo>
                  <a:pt x="0" y="0"/>
                </a:moveTo>
                <a:lnTo>
                  <a:pt x="13994152" y="0"/>
                </a:lnTo>
                <a:lnTo>
                  <a:pt x="13994152" y="7251516"/>
                </a:lnTo>
                <a:lnTo>
                  <a:pt x="0" y="72515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782314" y="2988217"/>
            <a:ext cx="3979900" cy="4114800"/>
          </a:xfrm>
          <a:custGeom>
            <a:avLst/>
            <a:gdLst/>
            <a:ahLst/>
            <a:cxnLst/>
            <a:rect l="l" t="t" r="r" b="b"/>
            <a:pathLst>
              <a:path w="3979900" h="4114800">
                <a:moveTo>
                  <a:pt x="0" y="0"/>
                </a:moveTo>
                <a:lnTo>
                  <a:pt x="3979900" y="0"/>
                </a:lnTo>
                <a:lnTo>
                  <a:pt x="39799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a:grpSpLocks noChangeAspect="1"/>
          </p:cNvGrpSpPr>
          <p:nvPr/>
        </p:nvGrpSpPr>
        <p:grpSpPr>
          <a:xfrm>
            <a:off x="11159281" y="3609673"/>
            <a:ext cx="3225965" cy="3151298"/>
            <a:chOff x="0" y="0"/>
            <a:chExt cx="4828540" cy="4716780"/>
          </a:xfrm>
        </p:grpSpPr>
        <p:sp>
          <p:nvSpPr>
            <p:cNvPr id="6" name="Freeform 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8"/>
              <a:stretch>
                <a:fillRect l="-23271" r="-23271"/>
              </a:stretch>
            </a:blipFill>
          </p:spPr>
        </p:sp>
      </p:grpSp>
      <p:sp>
        <p:nvSpPr>
          <p:cNvPr id="7" name="TextBox 7"/>
          <p:cNvSpPr txBox="1"/>
          <p:nvPr/>
        </p:nvSpPr>
        <p:spPr>
          <a:xfrm>
            <a:off x="6124754" y="2003300"/>
            <a:ext cx="6038493" cy="599198"/>
          </a:xfrm>
          <a:prstGeom prst="rect">
            <a:avLst/>
          </a:prstGeom>
        </p:spPr>
        <p:txBody>
          <a:bodyPr lIns="0" tIns="0" rIns="0" bIns="0" rtlCol="0" anchor="t">
            <a:spAutoFit/>
          </a:bodyPr>
          <a:lstStyle/>
          <a:p>
            <a:pPr algn="ctr">
              <a:lnSpc>
                <a:spcPts val="4549"/>
              </a:lnSpc>
            </a:pPr>
            <a:r>
              <a:rPr lang="en-US" sz="3249">
                <a:solidFill>
                  <a:srgbClr val="000000"/>
                </a:solidFill>
                <a:latin typeface="Horizon"/>
              </a:rPr>
              <a:t>CASE DESCRIPTION</a:t>
            </a:r>
          </a:p>
        </p:txBody>
      </p:sp>
      <p:sp>
        <p:nvSpPr>
          <p:cNvPr id="8" name="TextBox 8"/>
          <p:cNvSpPr txBox="1"/>
          <p:nvPr/>
        </p:nvSpPr>
        <p:spPr>
          <a:xfrm>
            <a:off x="2940406" y="3067569"/>
            <a:ext cx="7841907" cy="4455959"/>
          </a:xfrm>
          <a:prstGeom prst="rect">
            <a:avLst/>
          </a:prstGeom>
        </p:spPr>
        <p:txBody>
          <a:bodyPr lIns="0" tIns="0" rIns="0" bIns="0" rtlCol="0" anchor="t">
            <a:spAutoFit/>
          </a:bodyPr>
          <a:lstStyle/>
          <a:p>
            <a:pPr marL="419614" lvl="1" indent="-209807" algn="just">
              <a:lnSpc>
                <a:spcPts val="2720"/>
              </a:lnSpc>
              <a:buFont typeface="Arial"/>
              <a:buChar char="•"/>
            </a:pPr>
            <a:r>
              <a:rPr lang="en-US" sz="1943">
                <a:solidFill>
                  <a:srgbClr val="000000"/>
                </a:solidFill>
                <a:latin typeface="Glacial Indifference"/>
              </a:rPr>
              <a:t>Air Odo adalah sebuah aplikasi yang memberikan layanan yang menyajikan berbagai jenis dan bentuk penginapan bagi user dengan tipe dan harga yang bervariasi sesuai dengan kebutuhan user</a:t>
            </a:r>
          </a:p>
          <a:p>
            <a:pPr marL="419614" lvl="1" indent="-209807" algn="just">
              <a:lnSpc>
                <a:spcPts val="2720"/>
              </a:lnSpc>
              <a:buFont typeface="Arial"/>
              <a:buChar char="•"/>
            </a:pPr>
            <a:r>
              <a:rPr lang="en-US" sz="1943">
                <a:solidFill>
                  <a:srgbClr val="000000"/>
                </a:solidFill>
                <a:latin typeface="Glacial Indifference"/>
              </a:rPr>
              <a:t>Air Odo telah berkecimpung di dunia penginapan utamanya berorientasi pada tourism</a:t>
            </a:r>
          </a:p>
          <a:p>
            <a:pPr marL="419614" lvl="1" indent="-209807" algn="just">
              <a:lnSpc>
                <a:spcPts val="2720"/>
              </a:lnSpc>
              <a:buFont typeface="Arial"/>
              <a:buChar char="•"/>
            </a:pPr>
            <a:r>
              <a:rPr lang="en-US" sz="1943">
                <a:solidFill>
                  <a:srgbClr val="000000"/>
                </a:solidFill>
                <a:latin typeface="Glacial Indifference"/>
              </a:rPr>
              <a:t>Data dari Air Odo telah terjamin keamanannya dengan melibatkan API dari Google sehingga dapat dikelola dengan baik setelah data diterima oleh staff untuk mendukung pengelolaan transaksi dari pengguna</a:t>
            </a:r>
          </a:p>
          <a:p>
            <a:pPr marL="419614" lvl="1" indent="-209807" algn="just">
              <a:lnSpc>
                <a:spcPts val="2720"/>
              </a:lnSpc>
              <a:buFont typeface="Arial"/>
              <a:buChar char="•"/>
            </a:pPr>
            <a:r>
              <a:rPr lang="en-US" sz="1943">
                <a:solidFill>
                  <a:srgbClr val="000000"/>
                </a:solidFill>
                <a:latin typeface="Glacial Indifference"/>
              </a:rPr>
              <a:t>Air Odo menyimpan berbagai jenis informasi seperti riwayat tempat penginapan yang pernah ditempati, rating, harga, lokasi, hingga tipe kamar yang mendukung preferensi penyediaan pilihan tempat penginapan untuk pengguna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85926" y="0"/>
            <a:ext cx="8116148" cy="10287000"/>
          </a:xfrm>
          <a:custGeom>
            <a:avLst/>
            <a:gdLst/>
            <a:ahLst/>
            <a:cxnLst/>
            <a:rect l="l" t="t" r="r" b="b"/>
            <a:pathLst>
              <a:path w="8116148" h="10287000">
                <a:moveTo>
                  <a:pt x="0" y="0"/>
                </a:moveTo>
                <a:lnTo>
                  <a:pt x="8116148" y="0"/>
                </a:lnTo>
                <a:lnTo>
                  <a:pt x="8116148" y="10287000"/>
                </a:lnTo>
                <a:lnTo>
                  <a:pt x="0" y="10287000"/>
                </a:lnTo>
                <a:lnTo>
                  <a:pt x="0" y="0"/>
                </a:lnTo>
                <a:close/>
              </a:path>
            </a:pathLst>
          </a:custGeom>
          <a:blipFill>
            <a:blip r:embed="rId4"/>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58717" y="0"/>
            <a:ext cx="12970565" cy="10287000"/>
          </a:xfrm>
          <a:custGeom>
            <a:avLst/>
            <a:gdLst/>
            <a:ahLst/>
            <a:cxnLst/>
            <a:rect l="l" t="t" r="r" b="b"/>
            <a:pathLst>
              <a:path w="12970565" h="10287000">
                <a:moveTo>
                  <a:pt x="0" y="0"/>
                </a:moveTo>
                <a:lnTo>
                  <a:pt x="12970566" y="0"/>
                </a:lnTo>
                <a:lnTo>
                  <a:pt x="12970566" y="10287000"/>
                </a:lnTo>
                <a:lnTo>
                  <a:pt x="0" y="10287000"/>
                </a:lnTo>
                <a:lnTo>
                  <a:pt x="0" y="0"/>
                </a:lnTo>
                <a:close/>
              </a:path>
            </a:pathLst>
          </a:custGeom>
          <a:blipFill>
            <a:blip r:embed="rId4"/>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6477" y="0"/>
            <a:ext cx="11574239" cy="10287000"/>
          </a:xfrm>
          <a:custGeom>
            <a:avLst/>
            <a:gdLst/>
            <a:ahLst/>
            <a:cxnLst/>
            <a:rect l="l" t="t" r="r" b="b"/>
            <a:pathLst>
              <a:path w="11574239" h="10287000">
                <a:moveTo>
                  <a:pt x="0" y="0"/>
                </a:moveTo>
                <a:lnTo>
                  <a:pt x="11574239" y="0"/>
                </a:lnTo>
                <a:lnTo>
                  <a:pt x="11574239" y="10287000"/>
                </a:lnTo>
                <a:lnTo>
                  <a:pt x="0" y="10287000"/>
                </a:lnTo>
                <a:lnTo>
                  <a:pt x="0" y="0"/>
                </a:lnTo>
                <a:close/>
              </a:path>
            </a:pathLst>
          </a:custGeom>
          <a:blipFill>
            <a:blip r:embed="rId4"/>
            <a:stretch>
              <a:fillRect/>
            </a:stretch>
          </a:blipFill>
        </p:spPr>
      </p:sp>
      <p:sp>
        <p:nvSpPr>
          <p:cNvPr id="4" name="Freeform 4"/>
          <p:cNvSpPr/>
          <p:nvPr/>
        </p:nvSpPr>
        <p:spPr>
          <a:xfrm>
            <a:off x="11537762" y="2159892"/>
            <a:ext cx="6750238" cy="2145771"/>
          </a:xfrm>
          <a:custGeom>
            <a:avLst/>
            <a:gdLst/>
            <a:ahLst/>
            <a:cxnLst/>
            <a:rect l="l" t="t" r="r" b="b"/>
            <a:pathLst>
              <a:path w="6750238" h="2145771">
                <a:moveTo>
                  <a:pt x="0" y="0"/>
                </a:moveTo>
                <a:lnTo>
                  <a:pt x="6750238" y="0"/>
                </a:lnTo>
                <a:lnTo>
                  <a:pt x="6750238" y="2145771"/>
                </a:lnTo>
                <a:lnTo>
                  <a:pt x="0" y="2145771"/>
                </a:lnTo>
                <a:lnTo>
                  <a:pt x="0" y="0"/>
                </a:lnTo>
                <a:close/>
              </a:path>
            </a:pathLst>
          </a:custGeom>
          <a:blipFill>
            <a:blip r:embed="rId5"/>
            <a:stretch>
              <a:fillRect/>
            </a:stretch>
          </a:blipFill>
        </p:spPr>
      </p:sp>
      <p:sp>
        <p:nvSpPr>
          <p:cNvPr id="5" name="Freeform 5"/>
          <p:cNvSpPr/>
          <p:nvPr/>
        </p:nvSpPr>
        <p:spPr>
          <a:xfrm>
            <a:off x="11537762" y="5143500"/>
            <a:ext cx="6750238" cy="1597556"/>
          </a:xfrm>
          <a:custGeom>
            <a:avLst/>
            <a:gdLst/>
            <a:ahLst/>
            <a:cxnLst/>
            <a:rect l="l" t="t" r="r" b="b"/>
            <a:pathLst>
              <a:path w="6750238" h="1597556">
                <a:moveTo>
                  <a:pt x="0" y="0"/>
                </a:moveTo>
                <a:lnTo>
                  <a:pt x="6750238" y="0"/>
                </a:lnTo>
                <a:lnTo>
                  <a:pt x="6750238" y="1597556"/>
                </a:lnTo>
                <a:lnTo>
                  <a:pt x="0" y="1597556"/>
                </a:lnTo>
                <a:lnTo>
                  <a:pt x="0" y="0"/>
                </a:lnTo>
                <a:close/>
              </a:path>
            </a:pathLst>
          </a:custGeom>
          <a:blipFill>
            <a:blip r:embed="rId6"/>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1620" y="1028700"/>
            <a:ext cx="15336564" cy="7947128"/>
          </a:xfrm>
          <a:custGeom>
            <a:avLst/>
            <a:gdLst/>
            <a:ahLst/>
            <a:cxnLst/>
            <a:rect l="l" t="t" r="r" b="b"/>
            <a:pathLst>
              <a:path w="15336564" h="7947128">
                <a:moveTo>
                  <a:pt x="0" y="0"/>
                </a:moveTo>
                <a:lnTo>
                  <a:pt x="15336564" y="0"/>
                </a:lnTo>
                <a:lnTo>
                  <a:pt x="15336564" y="7947128"/>
                </a:lnTo>
                <a:lnTo>
                  <a:pt x="0" y="7947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480819" y="1028700"/>
            <a:ext cx="9538165" cy="1109896"/>
          </a:xfrm>
          <a:custGeom>
            <a:avLst/>
            <a:gdLst/>
            <a:ahLst/>
            <a:cxnLst/>
            <a:rect l="l" t="t" r="r" b="b"/>
            <a:pathLst>
              <a:path w="9538165" h="1109896">
                <a:moveTo>
                  <a:pt x="0" y="0"/>
                </a:moveTo>
                <a:lnTo>
                  <a:pt x="9538165" y="0"/>
                </a:lnTo>
                <a:lnTo>
                  <a:pt x="9538165" y="1109896"/>
                </a:lnTo>
                <a:lnTo>
                  <a:pt x="0" y="1109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720178" y="3147589"/>
            <a:ext cx="13059448" cy="2563714"/>
          </a:xfrm>
          <a:prstGeom prst="rect">
            <a:avLst/>
          </a:prstGeom>
        </p:spPr>
        <p:txBody>
          <a:bodyPr lIns="0" tIns="0" rIns="0" bIns="0" rtlCol="0" anchor="t">
            <a:spAutoFit/>
          </a:bodyPr>
          <a:lstStyle/>
          <a:p>
            <a:pPr algn="just">
              <a:lnSpc>
                <a:spcPts val="4117"/>
              </a:lnSpc>
            </a:pPr>
            <a:r>
              <a:rPr lang="en-US" sz="2941">
                <a:solidFill>
                  <a:srgbClr val="000000"/>
                </a:solidFill>
                <a:latin typeface="Glacial Indifference"/>
              </a:rPr>
              <a:t>Pada tahapan 3NF normalisasi dilakukan oleh menghilangkan transitif dependecies yaitu hubungan a yang dipengaruhi pembentukan b yang dipengaruhi oleh c di dalam tabel yang telah terbentuk oleh normalisasi 2NF sehingga jika ada tabel yang berbentuk seperti itu akan dipisahkan hingga tidak tidak ada kebergantungan transitif</a:t>
            </a:r>
          </a:p>
        </p:txBody>
      </p:sp>
      <p:sp>
        <p:nvSpPr>
          <p:cNvPr id="6" name="TextBox 6"/>
          <p:cNvSpPr txBox="1"/>
          <p:nvPr/>
        </p:nvSpPr>
        <p:spPr>
          <a:xfrm>
            <a:off x="5895742" y="1200352"/>
            <a:ext cx="6708318" cy="680868"/>
          </a:xfrm>
          <a:prstGeom prst="rect">
            <a:avLst/>
          </a:prstGeom>
        </p:spPr>
        <p:txBody>
          <a:bodyPr lIns="0" tIns="0" rIns="0" bIns="0" rtlCol="0" anchor="t">
            <a:spAutoFit/>
          </a:bodyPr>
          <a:lstStyle/>
          <a:p>
            <a:pPr algn="ctr">
              <a:lnSpc>
                <a:spcPts val="5521"/>
              </a:lnSpc>
            </a:pPr>
            <a:r>
              <a:rPr lang="en-US" sz="3944">
                <a:solidFill>
                  <a:srgbClr val="000000"/>
                </a:solidFill>
                <a:latin typeface="Glacial Indifference Bold"/>
              </a:rPr>
              <a:t>TAHAPAN 3NF</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17414" y="3653396"/>
            <a:ext cx="14253172" cy="2980209"/>
          </a:xfrm>
          <a:custGeom>
            <a:avLst/>
            <a:gdLst/>
            <a:ahLst/>
            <a:cxnLst/>
            <a:rect l="l" t="t" r="r" b="b"/>
            <a:pathLst>
              <a:path w="14253172" h="2980209">
                <a:moveTo>
                  <a:pt x="0" y="0"/>
                </a:moveTo>
                <a:lnTo>
                  <a:pt x="14253172" y="0"/>
                </a:lnTo>
                <a:lnTo>
                  <a:pt x="14253172" y="2980208"/>
                </a:lnTo>
                <a:lnTo>
                  <a:pt x="0" y="2980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30557" y="4672284"/>
            <a:ext cx="8026886" cy="809081"/>
          </a:xfrm>
          <a:prstGeom prst="rect">
            <a:avLst/>
          </a:prstGeom>
        </p:spPr>
        <p:txBody>
          <a:bodyPr lIns="0" tIns="0" rIns="0" bIns="0" rtlCol="0" anchor="t">
            <a:spAutoFit/>
          </a:bodyPr>
          <a:lstStyle/>
          <a:p>
            <a:pPr algn="ctr">
              <a:lnSpc>
                <a:spcPts val="6217"/>
              </a:lnSpc>
            </a:pPr>
            <a:r>
              <a:rPr lang="en-US" sz="4441">
                <a:solidFill>
                  <a:srgbClr val="000000"/>
                </a:solidFill>
                <a:latin typeface="Horizon"/>
              </a:rPr>
              <a:t>BCNF FORM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099320" y="1807377"/>
            <a:ext cx="10808914" cy="5600982"/>
          </a:xfrm>
          <a:custGeom>
            <a:avLst/>
            <a:gdLst/>
            <a:ahLst/>
            <a:cxnLst/>
            <a:rect l="l" t="t" r="r" b="b"/>
            <a:pathLst>
              <a:path w="10808914" h="5600982">
                <a:moveTo>
                  <a:pt x="0" y="0"/>
                </a:moveTo>
                <a:lnTo>
                  <a:pt x="10808914" y="0"/>
                </a:lnTo>
                <a:lnTo>
                  <a:pt x="10808914" y="5600982"/>
                </a:lnTo>
                <a:lnTo>
                  <a:pt x="0" y="56009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734695" y="531872"/>
            <a:ext cx="9538165" cy="1109896"/>
          </a:xfrm>
          <a:custGeom>
            <a:avLst/>
            <a:gdLst/>
            <a:ahLst/>
            <a:cxnLst/>
            <a:rect l="l" t="t" r="r" b="b"/>
            <a:pathLst>
              <a:path w="9538165" h="1109896">
                <a:moveTo>
                  <a:pt x="0" y="0"/>
                </a:moveTo>
                <a:lnTo>
                  <a:pt x="9538165" y="0"/>
                </a:lnTo>
                <a:lnTo>
                  <a:pt x="9538165" y="1109896"/>
                </a:lnTo>
                <a:lnTo>
                  <a:pt x="0" y="1109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0" y="0"/>
            <a:ext cx="4385338" cy="10287000"/>
          </a:xfrm>
          <a:custGeom>
            <a:avLst/>
            <a:gdLst/>
            <a:ahLst/>
            <a:cxnLst/>
            <a:rect l="l" t="t" r="r" b="b"/>
            <a:pathLst>
              <a:path w="4385338" h="10287000">
                <a:moveTo>
                  <a:pt x="0" y="0"/>
                </a:moveTo>
                <a:lnTo>
                  <a:pt x="4385338" y="0"/>
                </a:lnTo>
                <a:lnTo>
                  <a:pt x="4385338" y="10287000"/>
                </a:lnTo>
                <a:lnTo>
                  <a:pt x="0" y="10287000"/>
                </a:lnTo>
                <a:lnTo>
                  <a:pt x="0" y="0"/>
                </a:lnTo>
                <a:close/>
              </a:path>
            </a:pathLst>
          </a:custGeom>
          <a:blipFill>
            <a:blip r:embed="rId8"/>
            <a:stretch>
              <a:fillRect/>
            </a:stretch>
          </a:blipFill>
        </p:spPr>
      </p:sp>
      <p:sp>
        <p:nvSpPr>
          <p:cNvPr id="6" name="TextBox 6"/>
          <p:cNvSpPr txBox="1"/>
          <p:nvPr/>
        </p:nvSpPr>
        <p:spPr>
          <a:xfrm>
            <a:off x="7233438" y="3190807"/>
            <a:ext cx="8540679" cy="2221449"/>
          </a:xfrm>
          <a:prstGeom prst="rect">
            <a:avLst/>
          </a:prstGeom>
        </p:spPr>
        <p:txBody>
          <a:bodyPr lIns="0" tIns="0" rIns="0" bIns="0" rtlCol="0" anchor="t">
            <a:spAutoFit/>
          </a:bodyPr>
          <a:lstStyle/>
          <a:p>
            <a:pPr algn="just">
              <a:lnSpc>
                <a:spcPts val="3557"/>
              </a:lnSpc>
            </a:pPr>
            <a:r>
              <a:rPr lang="en-US" sz="2541">
                <a:solidFill>
                  <a:srgbClr val="000000"/>
                </a:solidFill>
                <a:latin typeface="Glacial Indifference"/>
              </a:rPr>
              <a:t>BCNF merupakan suatu tabel yang berisi candidate key. Dari tabel 3 NF tadi, ada beberapa candidate key dari primary key (TransactionID) dan foreign key(ID, Host ID, review ID). Maka dapat dibuatkan tabel BCNF berisi candidate key dari tabel utama (TransactionTable)</a:t>
            </a:r>
          </a:p>
        </p:txBody>
      </p:sp>
      <p:sp>
        <p:nvSpPr>
          <p:cNvPr id="7" name="TextBox 7"/>
          <p:cNvSpPr txBox="1"/>
          <p:nvPr/>
        </p:nvSpPr>
        <p:spPr>
          <a:xfrm>
            <a:off x="8149618" y="703524"/>
            <a:ext cx="6708318" cy="680868"/>
          </a:xfrm>
          <a:prstGeom prst="rect">
            <a:avLst/>
          </a:prstGeom>
        </p:spPr>
        <p:txBody>
          <a:bodyPr lIns="0" tIns="0" rIns="0" bIns="0" rtlCol="0" anchor="t">
            <a:spAutoFit/>
          </a:bodyPr>
          <a:lstStyle/>
          <a:p>
            <a:pPr algn="ctr">
              <a:lnSpc>
                <a:spcPts val="5521"/>
              </a:lnSpc>
            </a:pPr>
            <a:r>
              <a:rPr lang="en-US" sz="3944">
                <a:solidFill>
                  <a:srgbClr val="000000"/>
                </a:solidFill>
                <a:latin typeface="Glacial Indifference Bold"/>
              </a:rPr>
              <a:t>TAHAPAN BCNF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38076" y="1028700"/>
            <a:ext cx="13073108" cy="8754753"/>
          </a:xfrm>
          <a:custGeom>
            <a:avLst/>
            <a:gdLst/>
            <a:ahLst/>
            <a:cxnLst/>
            <a:rect l="l" t="t" r="r" b="b"/>
            <a:pathLst>
              <a:path w="13073108" h="8754753">
                <a:moveTo>
                  <a:pt x="0" y="0"/>
                </a:moveTo>
                <a:lnTo>
                  <a:pt x="13073108" y="0"/>
                </a:lnTo>
                <a:lnTo>
                  <a:pt x="13073108" y="8754753"/>
                </a:lnTo>
                <a:lnTo>
                  <a:pt x="0" y="8754753"/>
                </a:lnTo>
                <a:lnTo>
                  <a:pt x="0" y="0"/>
                </a:lnTo>
                <a:close/>
              </a:path>
            </a:pathLst>
          </a:custGeom>
          <a:blipFill>
            <a:blip r:embed="rId4"/>
            <a:stretch>
              <a:fillRect/>
            </a:stretch>
          </a:blipFill>
        </p:spPr>
      </p:sp>
      <p:sp>
        <p:nvSpPr>
          <p:cNvPr id="4" name="TextBox 4"/>
          <p:cNvSpPr txBox="1"/>
          <p:nvPr/>
        </p:nvSpPr>
        <p:spPr>
          <a:xfrm>
            <a:off x="505862" y="781050"/>
            <a:ext cx="3211413" cy="1463383"/>
          </a:xfrm>
          <a:prstGeom prst="rect">
            <a:avLst/>
          </a:prstGeom>
        </p:spPr>
        <p:txBody>
          <a:bodyPr lIns="0" tIns="0" rIns="0" bIns="0" rtlCol="0" anchor="t">
            <a:spAutoFit/>
          </a:bodyPr>
          <a:lstStyle/>
          <a:p>
            <a:pPr algn="ctr">
              <a:lnSpc>
                <a:spcPts val="11216"/>
              </a:lnSpc>
            </a:pPr>
            <a:r>
              <a:rPr lang="en-US" sz="8011">
                <a:solidFill>
                  <a:srgbClr val="000000"/>
                </a:solidFill>
                <a:latin typeface="Horizon"/>
              </a:rPr>
              <a:t>ERD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17414" y="3653396"/>
            <a:ext cx="14253172" cy="2980209"/>
          </a:xfrm>
          <a:custGeom>
            <a:avLst/>
            <a:gdLst/>
            <a:ahLst/>
            <a:cxnLst/>
            <a:rect l="l" t="t" r="r" b="b"/>
            <a:pathLst>
              <a:path w="14253172" h="2980209">
                <a:moveTo>
                  <a:pt x="0" y="0"/>
                </a:moveTo>
                <a:lnTo>
                  <a:pt x="14253172" y="0"/>
                </a:lnTo>
                <a:lnTo>
                  <a:pt x="14253172" y="2980208"/>
                </a:lnTo>
                <a:lnTo>
                  <a:pt x="0" y="2980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934945" y="4672284"/>
            <a:ext cx="6418110" cy="809081"/>
          </a:xfrm>
          <a:prstGeom prst="rect">
            <a:avLst/>
          </a:prstGeom>
        </p:spPr>
        <p:txBody>
          <a:bodyPr lIns="0" tIns="0" rIns="0" bIns="0" rtlCol="0" anchor="t">
            <a:spAutoFit/>
          </a:bodyPr>
          <a:lstStyle/>
          <a:p>
            <a:pPr algn="ctr">
              <a:lnSpc>
                <a:spcPts val="6217"/>
              </a:lnSpc>
            </a:pPr>
            <a:r>
              <a:rPr lang="en-US" sz="4441">
                <a:solidFill>
                  <a:srgbClr val="000000"/>
                </a:solidFill>
                <a:latin typeface="Horizon"/>
              </a:rPr>
              <a:t>FLOWCHART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95186" y="0"/>
            <a:ext cx="4587740" cy="10287000"/>
          </a:xfrm>
          <a:custGeom>
            <a:avLst/>
            <a:gdLst/>
            <a:ahLst/>
            <a:cxnLst/>
            <a:rect l="l" t="t" r="r" b="b"/>
            <a:pathLst>
              <a:path w="4587740" h="10287000">
                <a:moveTo>
                  <a:pt x="0" y="0"/>
                </a:moveTo>
                <a:lnTo>
                  <a:pt x="4587741" y="0"/>
                </a:lnTo>
                <a:lnTo>
                  <a:pt x="4587741" y="10287000"/>
                </a:lnTo>
                <a:lnTo>
                  <a:pt x="0" y="10287000"/>
                </a:lnTo>
                <a:lnTo>
                  <a:pt x="0" y="0"/>
                </a:lnTo>
                <a:close/>
              </a:path>
            </a:pathLst>
          </a:custGeom>
          <a:blipFill>
            <a:blip r:embed="rId4"/>
            <a:stretch>
              <a:fillRect/>
            </a:stretch>
          </a:blipFill>
        </p:spPr>
      </p:sp>
      <p:sp>
        <p:nvSpPr>
          <p:cNvPr id="4" name="Freeform 4"/>
          <p:cNvSpPr/>
          <p:nvPr/>
        </p:nvSpPr>
        <p:spPr>
          <a:xfrm>
            <a:off x="62348" y="0"/>
            <a:ext cx="5417298" cy="10287000"/>
          </a:xfrm>
          <a:custGeom>
            <a:avLst/>
            <a:gdLst/>
            <a:ahLst/>
            <a:cxnLst/>
            <a:rect l="l" t="t" r="r" b="b"/>
            <a:pathLst>
              <a:path w="5417298" h="10287000">
                <a:moveTo>
                  <a:pt x="0" y="0"/>
                </a:moveTo>
                <a:lnTo>
                  <a:pt x="5417298" y="0"/>
                </a:lnTo>
                <a:lnTo>
                  <a:pt x="5417298" y="10287000"/>
                </a:lnTo>
                <a:lnTo>
                  <a:pt x="0" y="10287000"/>
                </a:lnTo>
                <a:lnTo>
                  <a:pt x="0" y="0"/>
                </a:lnTo>
                <a:close/>
              </a:path>
            </a:pathLst>
          </a:custGeom>
          <a:blipFill>
            <a:blip r:embed="rId5"/>
            <a:stretch>
              <a:fillRect/>
            </a:stretch>
          </a:blipFill>
        </p:spPr>
      </p:sp>
      <p:sp>
        <p:nvSpPr>
          <p:cNvPr id="5" name="Freeform 5"/>
          <p:cNvSpPr/>
          <p:nvPr/>
        </p:nvSpPr>
        <p:spPr>
          <a:xfrm>
            <a:off x="11098467" y="0"/>
            <a:ext cx="7189533" cy="10287000"/>
          </a:xfrm>
          <a:custGeom>
            <a:avLst/>
            <a:gdLst/>
            <a:ahLst/>
            <a:cxnLst/>
            <a:rect l="l" t="t" r="r" b="b"/>
            <a:pathLst>
              <a:path w="7189533" h="10287000">
                <a:moveTo>
                  <a:pt x="0" y="0"/>
                </a:moveTo>
                <a:lnTo>
                  <a:pt x="7189533" y="0"/>
                </a:lnTo>
                <a:lnTo>
                  <a:pt x="7189533" y="10287000"/>
                </a:lnTo>
                <a:lnTo>
                  <a:pt x="0" y="10287000"/>
                </a:lnTo>
                <a:lnTo>
                  <a:pt x="0" y="0"/>
                </a:lnTo>
                <a:close/>
              </a:path>
            </a:pathLst>
          </a:custGeom>
          <a:blipFill>
            <a:blip r:embed="rId6"/>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192568" y="437162"/>
            <a:ext cx="5531900" cy="8821138"/>
          </a:xfrm>
          <a:custGeom>
            <a:avLst/>
            <a:gdLst/>
            <a:ahLst/>
            <a:cxnLst/>
            <a:rect l="l" t="t" r="r" b="b"/>
            <a:pathLst>
              <a:path w="5531900" h="8821138">
                <a:moveTo>
                  <a:pt x="0" y="0"/>
                </a:moveTo>
                <a:lnTo>
                  <a:pt x="5531900" y="0"/>
                </a:lnTo>
                <a:lnTo>
                  <a:pt x="5531900" y="8821138"/>
                </a:lnTo>
                <a:lnTo>
                  <a:pt x="0" y="8821138"/>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17414" y="3653396"/>
            <a:ext cx="14253172" cy="2980209"/>
          </a:xfrm>
          <a:custGeom>
            <a:avLst/>
            <a:gdLst/>
            <a:ahLst/>
            <a:cxnLst/>
            <a:rect l="l" t="t" r="r" b="b"/>
            <a:pathLst>
              <a:path w="14253172" h="2980209">
                <a:moveTo>
                  <a:pt x="0" y="0"/>
                </a:moveTo>
                <a:lnTo>
                  <a:pt x="14253172" y="0"/>
                </a:lnTo>
                <a:lnTo>
                  <a:pt x="14253172" y="2980208"/>
                </a:lnTo>
                <a:lnTo>
                  <a:pt x="0" y="2980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30557" y="4672284"/>
            <a:ext cx="8026886" cy="809081"/>
          </a:xfrm>
          <a:prstGeom prst="rect">
            <a:avLst/>
          </a:prstGeom>
        </p:spPr>
        <p:txBody>
          <a:bodyPr lIns="0" tIns="0" rIns="0" bIns="0" rtlCol="0" anchor="t">
            <a:spAutoFit/>
          </a:bodyPr>
          <a:lstStyle/>
          <a:p>
            <a:pPr algn="ctr">
              <a:lnSpc>
                <a:spcPts val="6217"/>
              </a:lnSpc>
            </a:pPr>
            <a:r>
              <a:rPr lang="en-US" sz="4441">
                <a:solidFill>
                  <a:srgbClr val="000000"/>
                </a:solidFill>
                <a:latin typeface="Horizon"/>
              </a:rPr>
              <a:t>UNNORMAL FORM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342231" y="-1111308"/>
            <a:ext cx="9205028" cy="11889490"/>
          </a:xfrm>
          <a:custGeom>
            <a:avLst/>
            <a:gdLst/>
            <a:ahLst/>
            <a:cxnLst/>
            <a:rect l="l" t="t" r="r" b="b"/>
            <a:pathLst>
              <a:path w="9205028" h="11889490">
                <a:moveTo>
                  <a:pt x="0" y="0"/>
                </a:moveTo>
                <a:lnTo>
                  <a:pt x="9205028" y="0"/>
                </a:lnTo>
                <a:lnTo>
                  <a:pt x="9205028" y="11889490"/>
                </a:lnTo>
                <a:lnTo>
                  <a:pt x="0" y="11889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12608874" y="2520315"/>
            <a:ext cx="5246968" cy="5246370"/>
            <a:chOff x="0" y="0"/>
            <a:chExt cx="6350013" cy="6349289"/>
          </a:xfrm>
        </p:grpSpPr>
        <p:sp>
          <p:nvSpPr>
            <p:cNvPr id="5" name="Freeform 5"/>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6"/>
              <a:stretch>
                <a:fillRect t="-25055" b="-25055"/>
              </a:stretch>
            </a:blipFill>
          </p:spPr>
        </p:sp>
      </p:grpSp>
      <p:sp>
        <p:nvSpPr>
          <p:cNvPr id="6" name="TextBox 6"/>
          <p:cNvSpPr txBox="1"/>
          <p:nvPr/>
        </p:nvSpPr>
        <p:spPr>
          <a:xfrm>
            <a:off x="12400245" y="1174155"/>
            <a:ext cx="4859055" cy="869959"/>
          </a:xfrm>
          <a:prstGeom prst="rect">
            <a:avLst/>
          </a:prstGeom>
        </p:spPr>
        <p:txBody>
          <a:bodyPr lIns="0" tIns="0" rIns="0" bIns="0" rtlCol="0" anchor="t">
            <a:spAutoFit/>
          </a:bodyPr>
          <a:lstStyle/>
          <a:p>
            <a:pPr algn="ctr">
              <a:lnSpc>
                <a:spcPts val="6649"/>
              </a:lnSpc>
            </a:pPr>
            <a:r>
              <a:rPr lang="en-US" sz="4749">
                <a:solidFill>
                  <a:srgbClr val="000000"/>
                </a:solidFill>
                <a:latin typeface="Horizon"/>
              </a:rPr>
              <a:t>SCENARIO</a:t>
            </a:r>
          </a:p>
        </p:txBody>
      </p:sp>
      <p:sp>
        <p:nvSpPr>
          <p:cNvPr id="7" name="TextBox 7"/>
          <p:cNvSpPr txBox="1"/>
          <p:nvPr/>
        </p:nvSpPr>
        <p:spPr>
          <a:xfrm>
            <a:off x="2182951" y="2374893"/>
            <a:ext cx="7956511" cy="4852443"/>
          </a:xfrm>
          <a:prstGeom prst="rect">
            <a:avLst/>
          </a:prstGeom>
        </p:spPr>
        <p:txBody>
          <a:bodyPr lIns="0" tIns="0" rIns="0" bIns="0" rtlCol="0" anchor="t">
            <a:spAutoFit/>
          </a:bodyPr>
          <a:lstStyle/>
          <a:p>
            <a:pPr marL="791697" lvl="1" indent="-395848">
              <a:lnSpc>
                <a:spcPts val="5133"/>
              </a:lnSpc>
              <a:buFont typeface="Arial"/>
              <a:buChar char="•"/>
            </a:pPr>
            <a:r>
              <a:rPr lang="en-US" sz="3666">
                <a:solidFill>
                  <a:srgbClr val="000000"/>
                </a:solidFill>
                <a:latin typeface="Glacial Indifference"/>
              </a:rPr>
              <a:t>Kepemilikan akun utama</a:t>
            </a:r>
          </a:p>
          <a:p>
            <a:pPr marL="791697" lvl="1" indent="-395848">
              <a:lnSpc>
                <a:spcPts val="5133"/>
              </a:lnSpc>
              <a:buFont typeface="Arial"/>
              <a:buChar char="•"/>
            </a:pPr>
            <a:r>
              <a:rPr lang="en-US" sz="3666">
                <a:solidFill>
                  <a:srgbClr val="000000"/>
                </a:solidFill>
                <a:latin typeface="Glacial Indifference"/>
              </a:rPr>
              <a:t>Pemilihan penginapan berdasarkan preferensi review</a:t>
            </a:r>
          </a:p>
          <a:p>
            <a:pPr marL="791697" lvl="1" indent="-395848">
              <a:lnSpc>
                <a:spcPts val="5133"/>
              </a:lnSpc>
              <a:buFont typeface="Arial"/>
              <a:buChar char="•"/>
            </a:pPr>
            <a:r>
              <a:rPr lang="en-US" sz="3666">
                <a:solidFill>
                  <a:srgbClr val="000000"/>
                </a:solidFill>
                <a:latin typeface="Glacial Indifference"/>
              </a:rPr>
              <a:t>Booking dan transaksi</a:t>
            </a:r>
          </a:p>
          <a:p>
            <a:pPr marL="791697" lvl="1" indent="-395848">
              <a:lnSpc>
                <a:spcPts val="5133"/>
              </a:lnSpc>
              <a:buFont typeface="Arial"/>
              <a:buChar char="•"/>
            </a:pPr>
            <a:r>
              <a:rPr lang="en-US" sz="3666">
                <a:solidFill>
                  <a:srgbClr val="000000"/>
                </a:solidFill>
                <a:latin typeface="Glacial Indifference"/>
              </a:rPr>
              <a:t>Bukti reservasi</a:t>
            </a:r>
          </a:p>
          <a:p>
            <a:pPr marL="791697" lvl="1" indent="-395848">
              <a:lnSpc>
                <a:spcPts val="5133"/>
              </a:lnSpc>
              <a:buFont typeface="Arial"/>
              <a:buChar char="•"/>
            </a:pPr>
            <a:r>
              <a:rPr lang="en-US" sz="3666">
                <a:solidFill>
                  <a:srgbClr val="000000"/>
                </a:solidFill>
                <a:latin typeface="Glacial Indifference"/>
              </a:rPr>
              <a:t>Review</a:t>
            </a:r>
          </a:p>
          <a:p>
            <a:pPr>
              <a:lnSpc>
                <a:spcPts val="3851"/>
              </a:lnSpc>
            </a:pPr>
            <a:endParaRPr lang="en-US" sz="3666">
              <a:solidFill>
                <a:srgbClr val="000000"/>
              </a:solidFill>
              <a:latin typeface="Glacial Indifference"/>
            </a:endParaRPr>
          </a:p>
          <a:p>
            <a:pPr>
              <a:lnSpc>
                <a:spcPts val="3851"/>
              </a:lnSpc>
            </a:pPr>
            <a:endParaRPr lang="en-US" sz="3666">
              <a:solidFill>
                <a:srgbClr val="000000"/>
              </a:solidFill>
              <a:latin typeface="Glacial Indifferenc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17414" y="3653396"/>
            <a:ext cx="14253172" cy="2980209"/>
          </a:xfrm>
          <a:custGeom>
            <a:avLst/>
            <a:gdLst/>
            <a:ahLst/>
            <a:cxnLst/>
            <a:rect l="l" t="t" r="r" b="b"/>
            <a:pathLst>
              <a:path w="14253172" h="2980209">
                <a:moveTo>
                  <a:pt x="0" y="0"/>
                </a:moveTo>
                <a:lnTo>
                  <a:pt x="14253172" y="0"/>
                </a:lnTo>
                <a:lnTo>
                  <a:pt x="14253172" y="2980208"/>
                </a:lnTo>
                <a:lnTo>
                  <a:pt x="0" y="2980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934945" y="4672284"/>
            <a:ext cx="6418110" cy="809081"/>
          </a:xfrm>
          <a:prstGeom prst="rect">
            <a:avLst/>
          </a:prstGeom>
        </p:spPr>
        <p:txBody>
          <a:bodyPr lIns="0" tIns="0" rIns="0" bIns="0" rtlCol="0" anchor="t">
            <a:spAutoFit/>
          </a:bodyPr>
          <a:lstStyle/>
          <a:p>
            <a:pPr algn="ctr">
              <a:lnSpc>
                <a:spcPts val="6217"/>
              </a:lnSpc>
            </a:pPr>
            <a:r>
              <a:rPr lang="en-US" sz="4441">
                <a:solidFill>
                  <a:srgbClr val="000000"/>
                </a:solidFill>
                <a:latin typeface="Horizon"/>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1265" y="0"/>
            <a:ext cx="17885470" cy="10287000"/>
          </a:xfrm>
          <a:custGeom>
            <a:avLst/>
            <a:gdLst/>
            <a:ahLst/>
            <a:cxnLst/>
            <a:rect l="l" t="t" r="r" b="b"/>
            <a:pathLst>
              <a:path w="17885470" h="10287000">
                <a:moveTo>
                  <a:pt x="0" y="0"/>
                </a:moveTo>
                <a:lnTo>
                  <a:pt x="17885470" y="0"/>
                </a:lnTo>
                <a:lnTo>
                  <a:pt x="17885470" y="10287000"/>
                </a:lnTo>
                <a:lnTo>
                  <a:pt x="0" y="10287000"/>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2524" y="0"/>
            <a:ext cx="14642952" cy="10287000"/>
          </a:xfrm>
          <a:custGeom>
            <a:avLst/>
            <a:gdLst/>
            <a:ahLst/>
            <a:cxnLst/>
            <a:rect l="l" t="t" r="r" b="b"/>
            <a:pathLst>
              <a:path w="14642952" h="10287000">
                <a:moveTo>
                  <a:pt x="0" y="0"/>
                </a:moveTo>
                <a:lnTo>
                  <a:pt x="14642952" y="0"/>
                </a:lnTo>
                <a:lnTo>
                  <a:pt x="14642952" y="10287000"/>
                </a:lnTo>
                <a:lnTo>
                  <a:pt x="0" y="10287000"/>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58243" y="0"/>
            <a:ext cx="11571514" cy="10287000"/>
          </a:xfrm>
          <a:custGeom>
            <a:avLst/>
            <a:gdLst/>
            <a:ahLst/>
            <a:cxnLst/>
            <a:rect l="l" t="t" r="r" b="b"/>
            <a:pathLst>
              <a:path w="11571514" h="10287000">
                <a:moveTo>
                  <a:pt x="0" y="0"/>
                </a:moveTo>
                <a:lnTo>
                  <a:pt x="11571514" y="0"/>
                </a:lnTo>
                <a:lnTo>
                  <a:pt x="11571514" y="10287000"/>
                </a:lnTo>
                <a:lnTo>
                  <a:pt x="0" y="10287000"/>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17414" y="3653396"/>
            <a:ext cx="14253172" cy="2980209"/>
          </a:xfrm>
          <a:custGeom>
            <a:avLst/>
            <a:gdLst/>
            <a:ahLst/>
            <a:cxnLst/>
            <a:rect l="l" t="t" r="r" b="b"/>
            <a:pathLst>
              <a:path w="14253172" h="2980209">
                <a:moveTo>
                  <a:pt x="0" y="0"/>
                </a:moveTo>
                <a:lnTo>
                  <a:pt x="14253172" y="0"/>
                </a:lnTo>
                <a:lnTo>
                  <a:pt x="14253172" y="2980208"/>
                </a:lnTo>
                <a:lnTo>
                  <a:pt x="0" y="2980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30557" y="4672284"/>
            <a:ext cx="8026886" cy="809081"/>
          </a:xfrm>
          <a:prstGeom prst="rect">
            <a:avLst/>
          </a:prstGeom>
        </p:spPr>
        <p:txBody>
          <a:bodyPr lIns="0" tIns="0" rIns="0" bIns="0" rtlCol="0" anchor="t">
            <a:spAutoFit/>
          </a:bodyPr>
          <a:lstStyle/>
          <a:p>
            <a:pPr algn="ctr">
              <a:lnSpc>
                <a:spcPts val="6217"/>
              </a:lnSpc>
            </a:pPr>
            <a:r>
              <a:rPr lang="en-US" sz="4441">
                <a:solidFill>
                  <a:srgbClr val="000000"/>
                </a:solidFill>
                <a:latin typeface="Horizon"/>
              </a:rPr>
              <a:t>1NF FORM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1620" y="1028700"/>
            <a:ext cx="15336564" cy="7947128"/>
          </a:xfrm>
          <a:custGeom>
            <a:avLst/>
            <a:gdLst/>
            <a:ahLst/>
            <a:cxnLst/>
            <a:rect l="l" t="t" r="r" b="b"/>
            <a:pathLst>
              <a:path w="15336564" h="7947128">
                <a:moveTo>
                  <a:pt x="0" y="0"/>
                </a:moveTo>
                <a:lnTo>
                  <a:pt x="15336564" y="0"/>
                </a:lnTo>
                <a:lnTo>
                  <a:pt x="15336564" y="7947128"/>
                </a:lnTo>
                <a:lnTo>
                  <a:pt x="0" y="7947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480819" y="1028700"/>
            <a:ext cx="9538165" cy="1109896"/>
          </a:xfrm>
          <a:custGeom>
            <a:avLst/>
            <a:gdLst/>
            <a:ahLst/>
            <a:cxnLst/>
            <a:rect l="l" t="t" r="r" b="b"/>
            <a:pathLst>
              <a:path w="9538165" h="1109896">
                <a:moveTo>
                  <a:pt x="0" y="0"/>
                </a:moveTo>
                <a:lnTo>
                  <a:pt x="9538165" y="0"/>
                </a:lnTo>
                <a:lnTo>
                  <a:pt x="9538165" y="1109896"/>
                </a:lnTo>
                <a:lnTo>
                  <a:pt x="0" y="1109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850299" y="2709689"/>
            <a:ext cx="12799205" cy="3723224"/>
          </a:xfrm>
          <a:prstGeom prst="rect">
            <a:avLst/>
          </a:prstGeom>
        </p:spPr>
        <p:txBody>
          <a:bodyPr lIns="0" tIns="0" rIns="0" bIns="0" rtlCol="0" anchor="t">
            <a:spAutoFit/>
          </a:bodyPr>
          <a:lstStyle/>
          <a:p>
            <a:pPr>
              <a:lnSpc>
                <a:spcPts val="4257"/>
              </a:lnSpc>
            </a:pPr>
            <a:r>
              <a:rPr lang="en-US" sz="3041">
                <a:solidFill>
                  <a:srgbClr val="000000"/>
                </a:solidFill>
                <a:latin typeface="Glacial Indifference"/>
              </a:rPr>
              <a:t>Pada tahapan 1NF normalisasi terjadi untuk menghilangkan kesalahan-kesalahan yang terjadi pada unnormal form seperti:</a:t>
            </a:r>
          </a:p>
          <a:p>
            <a:pPr marL="656632" lvl="1" indent="-328316">
              <a:lnSpc>
                <a:spcPts val="4257"/>
              </a:lnSpc>
              <a:buFont typeface="Arial"/>
              <a:buChar char="•"/>
            </a:pPr>
            <a:r>
              <a:rPr lang="en-US" sz="3041">
                <a:solidFill>
                  <a:srgbClr val="000000"/>
                </a:solidFill>
                <a:latin typeface="Glacial Indifference"/>
              </a:rPr>
              <a:t>Pengulangan data/duplikasi data</a:t>
            </a:r>
          </a:p>
          <a:p>
            <a:pPr marL="656632" lvl="1" indent="-328316">
              <a:lnSpc>
                <a:spcPts val="4257"/>
              </a:lnSpc>
              <a:buFont typeface="Arial"/>
              <a:buChar char="•"/>
            </a:pPr>
            <a:r>
              <a:rPr lang="en-US" sz="3041">
                <a:solidFill>
                  <a:srgbClr val="000000"/>
                </a:solidFill>
                <a:latin typeface="Glacial Indifference"/>
              </a:rPr>
              <a:t>Data yang menyatu untuk beberapa baris</a:t>
            </a:r>
          </a:p>
          <a:p>
            <a:pPr marL="656632" lvl="1" indent="-328316">
              <a:lnSpc>
                <a:spcPts val="4257"/>
              </a:lnSpc>
              <a:buFont typeface="Arial"/>
              <a:buChar char="•"/>
            </a:pPr>
            <a:r>
              <a:rPr lang="en-US" sz="3041">
                <a:solidFill>
                  <a:srgbClr val="000000"/>
                </a:solidFill>
                <a:latin typeface="Glacial Indifference"/>
              </a:rPr>
              <a:t>Data yang tidak valid (biasanya diakibatkan oleh data bernilai NULL)</a:t>
            </a:r>
          </a:p>
          <a:p>
            <a:pPr marL="656632" lvl="1" indent="-328316">
              <a:lnSpc>
                <a:spcPts val="4257"/>
              </a:lnSpc>
              <a:buFont typeface="Arial"/>
              <a:buChar char="•"/>
            </a:pPr>
            <a:r>
              <a:rPr lang="en-US" sz="3041">
                <a:solidFill>
                  <a:srgbClr val="000000"/>
                </a:solidFill>
                <a:latin typeface="Glacial Indifference"/>
              </a:rPr>
              <a:t>Heder yang memiliki kesamaan</a:t>
            </a:r>
          </a:p>
          <a:p>
            <a:pPr marL="656632" lvl="1" indent="-328316">
              <a:lnSpc>
                <a:spcPts val="4257"/>
              </a:lnSpc>
              <a:buFont typeface="Arial"/>
              <a:buChar char="•"/>
            </a:pPr>
            <a:r>
              <a:rPr lang="en-US" sz="3041">
                <a:solidFill>
                  <a:srgbClr val="000000"/>
                </a:solidFill>
                <a:latin typeface="Glacial Indifference"/>
              </a:rPr>
              <a:t>Perbedaan format dalam satu header yang sama</a:t>
            </a:r>
          </a:p>
        </p:txBody>
      </p:sp>
      <p:sp>
        <p:nvSpPr>
          <p:cNvPr id="6" name="TextBox 6"/>
          <p:cNvSpPr txBox="1"/>
          <p:nvPr/>
        </p:nvSpPr>
        <p:spPr>
          <a:xfrm>
            <a:off x="5895742" y="1200352"/>
            <a:ext cx="6708318" cy="680868"/>
          </a:xfrm>
          <a:prstGeom prst="rect">
            <a:avLst/>
          </a:prstGeom>
        </p:spPr>
        <p:txBody>
          <a:bodyPr lIns="0" tIns="0" rIns="0" bIns="0" rtlCol="0" anchor="t">
            <a:spAutoFit/>
          </a:bodyPr>
          <a:lstStyle/>
          <a:p>
            <a:pPr algn="ctr">
              <a:lnSpc>
                <a:spcPts val="5521"/>
              </a:lnSpc>
            </a:pPr>
            <a:r>
              <a:rPr lang="en-US" sz="3944">
                <a:solidFill>
                  <a:srgbClr val="000000"/>
                </a:solidFill>
                <a:latin typeface="Glacial Indifference Bold"/>
              </a:rPr>
              <a:t>TAHAPAN 1NF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20" y="-262101"/>
            <a:ext cx="19243239" cy="10811202"/>
          </a:xfrm>
          <a:custGeom>
            <a:avLst/>
            <a:gdLst/>
            <a:ahLst/>
            <a:cxnLst/>
            <a:rect l="l" t="t" r="r" b="b"/>
            <a:pathLst>
              <a:path w="19243239" h="10811202">
                <a:moveTo>
                  <a:pt x="0" y="0"/>
                </a:moveTo>
                <a:lnTo>
                  <a:pt x="19243240" y="0"/>
                </a:lnTo>
                <a:lnTo>
                  <a:pt x="19243240" y="10811202"/>
                </a:lnTo>
                <a:lnTo>
                  <a:pt x="0" y="10811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181" y="0"/>
            <a:ext cx="17639639" cy="10287000"/>
          </a:xfrm>
          <a:custGeom>
            <a:avLst/>
            <a:gdLst/>
            <a:ahLst/>
            <a:cxnLst/>
            <a:rect l="l" t="t" r="r" b="b"/>
            <a:pathLst>
              <a:path w="17639639" h="10287000">
                <a:moveTo>
                  <a:pt x="0" y="0"/>
                </a:moveTo>
                <a:lnTo>
                  <a:pt x="17639638" y="0"/>
                </a:lnTo>
                <a:lnTo>
                  <a:pt x="17639638" y="10287000"/>
                </a:lnTo>
                <a:lnTo>
                  <a:pt x="0" y="10287000"/>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353</Words>
  <Application>Microsoft Office PowerPoint</Application>
  <PresentationFormat>Custom</PresentationFormat>
  <Paragraphs>38</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Lemon Tuesday</vt:lpstr>
      <vt:lpstr>Glacial Indifference Bold</vt:lpstr>
      <vt:lpstr>Glacial Indifference</vt:lpstr>
      <vt:lpstr>Arial</vt:lpstr>
      <vt:lpstr>Calibri</vt:lpstr>
      <vt:lpstr>Horizon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5_LF01) Presentasi DB AOL</dc:title>
  <cp:lastModifiedBy>Clarence Mylordick</cp:lastModifiedBy>
  <cp:revision>3</cp:revision>
  <dcterms:created xsi:type="dcterms:W3CDTF">2006-08-16T00:00:00Z</dcterms:created>
  <dcterms:modified xsi:type="dcterms:W3CDTF">2023-12-12T06:36:33Z</dcterms:modified>
  <dc:identifier>DAF0bbhSF-U</dc:identifier>
</cp:coreProperties>
</file>